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7" r:id="rId3"/>
    <p:sldId id="290" r:id="rId4"/>
    <p:sldId id="258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93" r:id="rId15"/>
    <p:sldId id="272" r:id="rId16"/>
    <p:sldId id="270" r:id="rId17"/>
    <p:sldId id="271" r:id="rId18"/>
    <p:sldId id="273" r:id="rId19"/>
    <p:sldId id="274" r:id="rId20"/>
    <p:sldId id="278" r:id="rId21"/>
    <p:sldId id="279" r:id="rId22"/>
    <p:sldId id="294" r:id="rId23"/>
    <p:sldId id="295" r:id="rId24"/>
    <p:sldId id="280" r:id="rId25"/>
    <p:sldId id="296" r:id="rId26"/>
    <p:sldId id="281" r:id="rId27"/>
    <p:sldId id="282" r:id="rId28"/>
    <p:sldId id="291" r:id="rId29"/>
    <p:sldId id="283" r:id="rId30"/>
    <p:sldId id="284" r:id="rId31"/>
    <p:sldId id="285" r:id="rId32"/>
    <p:sldId id="286" r:id="rId33"/>
    <p:sldId id="287" r:id="rId34"/>
    <p:sldId id="292" r:id="rId35"/>
    <p:sldId id="288" r:id="rId36"/>
    <p:sldId id="289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843BD2-EE12-464C-8841-72B8940D890F}" v="1" dt="2023-11-19T17:48:33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831" autoAdjust="0"/>
  </p:normalViewPr>
  <p:slideViewPr>
    <p:cSldViewPr snapToGrid="0" snapToObjects="1">
      <p:cViewPr varScale="1">
        <p:scale>
          <a:sx n="99" d="100"/>
          <a:sy n="99" d="100"/>
        </p:scale>
        <p:origin x="194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zanner, Silvester" userId="a5fce16e-3d42-4ac4-bc64-40169008ff6e" providerId="ADAL" clId="{EC843BD2-EE12-464C-8841-72B8940D890F}"/>
    <pc:docChg chg="custSel addSld modSld">
      <pc:chgData name="Czanner, Silvester" userId="a5fce16e-3d42-4ac4-bc64-40169008ff6e" providerId="ADAL" clId="{EC843BD2-EE12-464C-8841-72B8940D890F}" dt="2023-11-19T18:05:29.694" v="62"/>
      <pc:docMkLst>
        <pc:docMk/>
      </pc:docMkLst>
      <pc:sldChg chg="modNotesTx">
        <pc:chgData name="Czanner, Silvester" userId="a5fce16e-3d42-4ac4-bc64-40169008ff6e" providerId="ADAL" clId="{EC843BD2-EE12-464C-8841-72B8940D890F}" dt="2023-11-19T17:35:28.873" v="8"/>
        <pc:sldMkLst>
          <pc:docMk/>
          <pc:sldMk cId="1024328769" sldId="270"/>
        </pc:sldMkLst>
      </pc:sldChg>
      <pc:sldChg chg="addSp delSp modSp mod">
        <pc:chgData name="Czanner, Silvester" userId="a5fce16e-3d42-4ac4-bc64-40169008ff6e" providerId="ADAL" clId="{EC843BD2-EE12-464C-8841-72B8940D890F}" dt="2023-11-19T17:31:04.662" v="4" actId="1076"/>
        <pc:sldMkLst>
          <pc:docMk/>
          <pc:sldMk cId="2663381507" sldId="272"/>
        </pc:sldMkLst>
        <pc:picChg chg="del">
          <ac:chgData name="Czanner, Silvester" userId="a5fce16e-3d42-4ac4-bc64-40169008ff6e" providerId="ADAL" clId="{EC843BD2-EE12-464C-8841-72B8940D890F}" dt="2023-11-19T17:30:46.311" v="0" actId="478"/>
          <ac:picMkLst>
            <pc:docMk/>
            <pc:sldMk cId="2663381507" sldId="272"/>
            <ac:picMk id="6" creationId="{726FB8FF-DDED-19EE-B452-BD85B9E353DD}"/>
          </ac:picMkLst>
        </pc:picChg>
        <pc:picChg chg="add mod">
          <ac:chgData name="Czanner, Silvester" userId="a5fce16e-3d42-4ac4-bc64-40169008ff6e" providerId="ADAL" clId="{EC843BD2-EE12-464C-8841-72B8940D890F}" dt="2023-11-19T17:31:04.662" v="4" actId="1076"/>
          <ac:picMkLst>
            <pc:docMk/>
            <pc:sldMk cId="2663381507" sldId="272"/>
            <ac:picMk id="8" creationId="{1062EA9E-6E81-FB36-D69D-210FC090FB1A}"/>
          </ac:picMkLst>
        </pc:picChg>
      </pc:sldChg>
      <pc:sldChg chg="modSp mod modNotesTx">
        <pc:chgData name="Czanner, Silvester" userId="a5fce16e-3d42-4ac4-bc64-40169008ff6e" providerId="ADAL" clId="{EC843BD2-EE12-464C-8841-72B8940D890F}" dt="2023-11-19T17:39:05.914" v="11" actId="403"/>
        <pc:sldMkLst>
          <pc:docMk/>
          <pc:sldMk cId="3325557508" sldId="273"/>
        </pc:sldMkLst>
        <pc:spChg chg="mod">
          <ac:chgData name="Czanner, Silvester" userId="a5fce16e-3d42-4ac4-bc64-40169008ff6e" providerId="ADAL" clId="{EC843BD2-EE12-464C-8841-72B8940D890F}" dt="2023-11-19T17:39:05.914" v="11" actId="403"/>
          <ac:spMkLst>
            <pc:docMk/>
            <pc:sldMk cId="3325557508" sldId="273"/>
            <ac:spMk id="3" creationId="{00000000-0000-0000-0000-000000000000}"/>
          </ac:spMkLst>
        </pc:spChg>
      </pc:sldChg>
      <pc:sldChg chg="modSp mod modNotesTx">
        <pc:chgData name="Czanner, Silvester" userId="a5fce16e-3d42-4ac4-bc64-40169008ff6e" providerId="ADAL" clId="{EC843BD2-EE12-464C-8841-72B8940D890F}" dt="2023-11-19T17:42:25.128" v="32"/>
        <pc:sldMkLst>
          <pc:docMk/>
          <pc:sldMk cId="772337915" sldId="274"/>
        </pc:sldMkLst>
        <pc:spChg chg="mod">
          <ac:chgData name="Czanner, Silvester" userId="a5fce16e-3d42-4ac4-bc64-40169008ff6e" providerId="ADAL" clId="{EC843BD2-EE12-464C-8841-72B8940D890F}" dt="2023-11-19T17:41:16.862" v="31" actId="113"/>
          <ac:spMkLst>
            <pc:docMk/>
            <pc:sldMk cId="772337915" sldId="274"/>
            <ac:spMk id="3" creationId="{00000000-0000-0000-0000-000000000000}"/>
          </ac:spMkLst>
        </pc:spChg>
      </pc:sldChg>
      <pc:sldChg chg="modSp mod modNotesTx">
        <pc:chgData name="Czanner, Silvester" userId="a5fce16e-3d42-4ac4-bc64-40169008ff6e" providerId="ADAL" clId="{EC843BD2-EE12-464C-8841-72B8940D890F}" dt="2023-11-19T17:45:20.035" v="37" actId="113"/>
        <pc:sldMkLst>
          <pc:docMk/>
          <pc:sldMk cId="100457838" sldId="278"/>
        </pc:sldMkLst>
        <pc:spChg chg="mod">
          <ac:chgData name="Czanner, Silvester" userId="a5fce16e-3d42-4ac4-bc64-40169008ff6e" providerId="ADAL" clId="{EC843BD2-EE12-464C-8841-72B8940D890F}" dt="2023-11-19T17:45:20.035" v="37" actId="113"/>
          <ac:spMkLst>
            <pc:docMk/>
            <pc:sldMk cId="100457838" sldId="278"/>
            <ac:spMk id="3" creationId="{00000000-0000-0000-0000-000000000000}"/>
          </ac:spMkLst>
        </pc:spChg>
      </pc:sldChg>
      <pc:sldChg chg="modSp mod">
        <pc:chgData name="Czanner, Silvester" userId="a5fce16e-3d42-4ac4-bc64-40169008ff6e" providerId="ADAL" clId="{EC843BD2-EE12-464C-8841-72B8940D890F}" dt="2023-11-19T17:53:14.581" v="55" actId="113"/>
        <pc:sldMkLst>
          <pc:docMk/>
          <pc:sldMk cId="4185487860" sldId="281"/>
        </pc:sldMkLst>
        <pc:spChg chg="mod">
          <ac:chgData name="Czanner, Silvester" userId="a5fce16e-3d42-4ac4-bc64-40169008ff6e" providerId="ADAL" clId="{EC843BD2-EE12-464C-8841-72B8940D890F}" dt="2023-11-19T17:53:14.581" v="55" actId="113"/>
          <ac:spMkLst>
            <pc:docMk/>
            <pc:sldMk cId="4185487860" sldId="281"/>
            <ac:spMk id="3" creationId="{00000000-0000-0000-0000-000000000000}"/>
          </ac:spMkLst>
        </pc:spChg>
      </pc:sldChg>
      <pc:sldChg chg="modSp mod modNotesTx">
        <pc:chgData name="Czanner, Silvester" userId="a5fce16e-3d42-4ac4-bc64-40169008ff6e" providerId="ADAL" clId="{EC843BD2-EE12-464C-8841-72B8940D890F}" dt="2023-11-19T18:05:29.694" v="62"/>
        <pc:sldMkLst>
          <pc:docMk/>
          <pc:sldMk cId="3974161101" sldId="282"/>
        </pc:sldMkLst>
        <pc:spChg chg="mod">
          <ac:chgData name="Czanner, Silvester" userId="a5fce16e-3d42-4ac4-bc64-40169008ff6e" providerId="ADAL" clId="{EC843BD2-EE12-464C-8841-72B8940D890F}" dt="2023-11-19T17:59:09.353" v="61" actId="947"/>
          <ac:spMkLst>
            <pc:docMk/>
            <pc:sldMk cId="3974161101" sldId="282"/>
            <ac:spMk id="3" creationId="{00000000-0000-0000-0000-000000000000}"/>
          </ac:spMkLst>
        </pc:spChg>
      </pc:sldChg>
      <pc:sldChg chg="modNotesTx">
        <pc:chgData name="Czanner, Silvester" userId="a5fce16e-3d42-4ac4-bc64-40169008ff6e" providerId="ADAL" clId="{EC843BD2-EE12-464C-8841-72B8940D890F}" dt="2023-11-19T17:48:23.943" v="41"/>
        <pc:sldMkLst>
          <pc:docMk/>
          <pc:sldMk cId="79419242" sldId="294"/>
        </pc:sldMkLst>
      </pc:sldChg>
      <pc:sldChg chg="addSp modSp mod">
        <pc:chgData name="Czanner, Silvester" userId="a5fce16e-3d42-4ac4-bc64-40169008ff6e" providerId="ADAL" clId="{EC843BD2-EE12-464C-8841-72B8940D890F}" dt="2023-11-19T17:49:11.414" v="45" actId="14100"/>
        <pc:sldMkLst>
          <pc:docMk/>
          <pc:sldMk cId="352348815" sldId="295"/>
        </pc:sldMkLst>
        <pc:picChg chg="add mod">
          <ac:chgData name="Czanner, Silvester" userId="a5fce16e-3d42-4ac4-bc64-40169008ff6e" providerId="ADAL" clId="{EC843BD2-EE12-464C-8841-72B8940D890F}" dt="2023-11-19T17:49:11.414" v="45" actId="14100"/>
          <ac:picMkLst>
            <pc:docMk/>
            <pc:sldMk cId="352348815" sldId="295"/>
            <ac:picMk id="6" creationId="{C5F09C8B-ADFE-DEC9-49B9-111ED556010C}"/>
          </ac:picMkLst>
        </pc:picChg>
      </pc:sldChg>
      <pc:sldChg chg="addSp delSp modSp new mod">
        <pc:chgData name="Czanner, Silvester" userId="a5fce16e-3d42-4ac4-bc64-40169008ff6e" providerId="ADAL" clId="{EC843BD2-EE12-464C-8841-72B8940D890F}" dt="2023-11-19T17:51:56.325" v="52" actId="1076"/>
        <pc:sldMkLst>
          <pc:docMk/>
          <pc:sldMk cId="487409240" sldId="296"/>
        </pc:sldMkLst>
        <pc:spChg chg="del">
          <ac:chgData name="Czanner, Silvester" userId="a5fce16e-3d42-4ac4-bc64-40169008ff6e" providerId="ADAL" clId="{EC843BD2-EE12-464C-8841-72B8940D890F}" dt="2023-11-19T17:51:17.334" v="47" actId="478"/>
          <ac:spMkLst>
            <pc:docMk/>
            <pc:sldMk cId="487409240" sldId="296"/>
            <ac:spMk id="2" creationId="{144ACAD2-B2EB-E6B7-973B-E4D8A223F67B}"/>
          </ac:spMkLst>
        </pc:spChg>
        <pc:spChg chg="del">
          <ac:chgData name="Czanner, Silvester" userId="a5fce16e-3d42-4ac4-bc64-40169008ff6e" providerId="ADAL" clId="{EC843BD2-EE12-464C-8841-72B8940D890F}" dt="2023-11-19T17:51:19.185" v="48" actId="478"/>
          <ac:spMkLst>
            <pc:docMk/>
            <pc:sldMk cId="487409240" sldId="296"/>
            <ac:spMk id="3" creationId="{3319F2BD-16FF-D5A5-1EFC-AF2C795C5ECB}"/>
          </ac:spMkLst>
        </pc:spChg>
        <pc:picChg chg="add mod">
          <ac:chgData name="Czanner, Silvester" userId="a5fce16e-3d42-4ac4-bc64-40169008ff6e" providerId="ADAL" clId="{EC843BD2-EE12-464C-8841-72B8940D890F}" dt="2023-11-19T17:51:56.325" v="52" actId="1076"/>
          <ac:picMkLst>
            <pc:docMk/>
            <pc:sldMk cId="487409240" sldId="296"/>
            <ac:picMk id="6" creationId="{6DF8456A-D825-981E-52EC-461A53E8321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70DBF8-0B73-2148-B40A-82F7364715E7}" type="datetimeFigureOut">
              <a:rPr lang="en-US" smtClean="0"/>
              <a:t>11/19/2023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2CE45-C662-FE4D-80BB-33BEB83617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81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D9662-39B0-E844-909C-A33C2D73E0CD}" type="datetimeFigureOut">
              <a:rPr lang="en-US" smtClean="0"/>
              <a:t>11/19/2023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7C711-D97B-EE41-9E9E-292E214D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56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next discuss that even though Binary Search and its variations, Interpolation</a:t>
            </a:r>
          </a:p>
          <a:p>
            <a:r>
              <a:rPr lang="en-US" dirty="0"/>
              <a:t>Search and Robust Interpolation Search, are very efficient, they cannot be used</a:t>
            </a:r>
          </a:p>
          <a:p>
            <a:r>
              <a:rPr lang="en-US" dirty="0"/>
              <a:t>in many applications because an array is not an appropriate structure for storing</a:t>
            </a:r>
          </a:p>
          <a:p>
            <a:r>
              <a:rPr lang="en-US" dirty="0"/>
              <a:t>the data in these applications. Then we show that a tree is appropriate for these</a:t>
            </a:r>
          </a:p>
          <a:p>
            <a:r>
              <a:rPr lang="en-US" dirty="0"/>
              <a:t>applications. Furthermore, we show that we have Θ (lg n) algorithms for</a:t>
            </a:r>
          </a:p>
          <a:p>
            <a:r>
              <a:rPr lang="en-US" dirty="0"/>
              <a:t>searching trees.</a:t>
            </a:r>
          </a:p>
          <a:p>
            <a:endParaRPr lang="en-US" dirty="0"/>
          </a:p>
          <a:p>
            <a:r>
              <a:rPr lang="en-US" dirty="0"/>
              <a:t>An array structure is inappropriate for dynamic searching, because when we</a:t>
            </a:r>
          </a:p>
          <a:p>
            <a:r>
              <a:rPr lang="en-US" dirty="0"/>
              <a:t>add a record in sequence to a sorted array, we must move all the records</a:t>
            </a:r>
          </a:p>
          <a:p>
            <a:r>
              <a:rPr lang="en-US" dirty="0"/>
              <a:t>following the added record. Binary Search requires that the keys be structured in</a:t>
            </a:r>
          </a:p>
          <a:p>
            <a:r>
              <a:rPr lang="en-US" dirty="0"/>
              <a:t>an array, because there must be an efficient way to find the middle item. This</a:t>
            </a:r>
          </a:p>
          <a:p>
            <a:r>
              <a:rPr lang="en-US" dirty="0"/>
              <a:t>means that Binary Search cannot be used for dynamic searching. Although we</a:t>
            </a:r>
          </a:p>
          <a:p>
            <a:r>
              <a:rPr lang="en-US" dirty="0"/>
              <a:t>can readily add and delete records using a linked list, there is no efficient way to</a:t>
            </a:r>
          </a:p>
          <a:p>
            <a:r>
              <a:rPr lang="en-US" dirty="0"/>
              <a:t>search a linked list. Therefore, linked lists do not satisfy the searching needs of a</a:t>
            </a:r>
          </a:p>
          <a:p>
            <a:r>
              <a:rPr lang="en-US" dirty="0"/>
              <a:t>dynamic searching application. If it is necessary to retrieve the keys quickly in</a:t>
            </a:r>
          </a:p>
          <a:p>
            <a:r>
              <a:rPr lang="en-US" dirty="0"/>
              <a:t>sorted sequence, direct-access storage (hashing) will not work (hashing is</a:t>
            </a:r>
          </a:p>
          <a:p>
            <a:r>
              <a:rPr lang="en-US" dirty="0"/>
              <a:t>discussed in the next section). Dynamic searching can be implemented</a:t>
            </a:r>
          </a:p>
          <a:p>
            <a:r>
              <a:rPr lang="en-US" dirty="0"/>
              <a:t>efficiently using a tree structure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66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Furthermore, we can quickly retrieve the keys in sorted sequence</a:t>
            </a:r>
          </a:p>
          <a:p>
            <a:r>
              <a:rPr lang="en-US" dirty="0"/>
              <a:t>by doing an in-order traversal of the tree. Recall that in an in-order traversal of a</a:t>
            </a:r>
          </a:p>
          <a:p>
            <a:r>
              <a:rPr lang="en-US" dirty="0"/>
              <a:t>binary tree, we traverse the tree by first visiting all the nodes in the left subtree</a:t>
            </a:r>
          </a:p>
          <a:p>
            <a:r>
              <a:rPr lang="en-US" dirty="0"/>
              <a:t>using an in-order traversal, then visiting the root, and finally visiting all the</a:t>
            </a:r>
          </a:p>
          <a:p>
            <a:r>
              <a:rPr lang="en-US" dirty="0"/>
              <a:t>nodes in the right subtree using an in-order traversal.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65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Theorem 8.3 is for the average search time over all inputs containing</a:t>
            </a:r>
          </a:p>
          <a:p>
            <a:r>
              <a:rPr lang="en-US" dirty="0"/>
              <a:t>n keys. Therefore, for any given input containing n keys, it is probable that the</a:t>
            </a:r>
          </a:p>
          <a:p>
            <a:r>
              <a:rPr lang="en-US" dirty="0"/>
              <a:t>average search time is in Θ (lg n) but it could be in Θ (n). There is no guarantee</a:t>
            </a:r>
          </a:p>
          <a:p>
            <a:r>
              <a:rPr lang="en-US" dirty="0"/>
              <a:t>of an efficient search.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6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we address</a:t>
            </a:r>
          </a:p>
          <a:p>
            <a:r>
              <a:rPr lang="en-US" dirty="0"/>
              <a:t>a different searching problem called the Selection problem. This problem is to</a:t>
            </a:r>
          </a:p>
          <a:p>
            <a:r>
              <a:rPr lang="en-US" dirty="0"/>
              <a:t>find the kth-largest (or kth-smallest) key in a list of n keys. We assume that the</a:t>
            </a:r>
          </a:p>
          <a:p>
            <a:r>
              <a:rPr lang="en-US" dirty="0"/>
              <a:t>keys are in an unsorted array (the problem is trivial for a sorted array).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29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Algorithm 8.3 is better than finding the smallest and largest keys</a:t>
            </a:r>
          </a:p>
          <a:p>
            <a:r>
              <a:rPr lang="en-US" dirty="0"/>
              <a:t>independently, because for some inputs the comparison of S [</a:t>
            </a:r>
            <a:r>
              <a:rPr lang="en-US" dirty="0" err="1"/>
              <a:t>i</a:t>
            </a:r>
            <a:r>
              <a:rPr lang="en-US" dirty="0"/>
              <a:t>] with large is not</a:t>
            </a:r>
          </a:p>
          <a:p>
            <a:r>
              <a:rPr lang="en-US" dirty="0"/>
              <a:t>done for every </a:t>
            </a:r>
            <a:r>
              <a:rPr lang="en-US" dirty="0" err="1"/>
              <a:t>i</a:t>
            </a:r>
            <a:r>
              <a:rPr lang="en-US" dirty="0"/>
              <a:t>. Therefore, we have improved on the </a:t>
            </a:r>
            <a:r>
              <a:rPr lang="en-US" dirty="0" err="1"/>
              <a:t>everycase</a:t>
            </a:r>
            <a:r>
              <a:rPr lang="en-US" dirty="0"/>
              <a:t> performance.</a:t>
            </a:r>
          </a:p>
          <a:p>
            <a:r>
              <a:rPr lang="en-US" dirty="0"/>
              <a:t>But whenever S [1] is the smallest key, that comparison is done for all </a:t>
            </a:r>
            <a:r>
              <a:rPr lang="en-US" dirty="0" err="1"/>
              <a:t>i</a:t>
            </a:r>
            <a:r>
              <a:rPr lang="en-US" dirty="0"/>
              <a:t>.</a:t>
            </a:r>
          </a:p>
          <a:p>
            <a:r>
              <a:rPr lang="en-US" dirty="0"/>
              <a:t>Therefore, the worst-ease number of comparisons of keys is given by</a:t>
            </a:r>
          </a:p>
          <a:p>
            <a:r>
              <a:rPr lang="en-US" dirty="0"/>
              <a:t>which is exactly the number of comparisons done if the smallest and largest keys</a:t>
            </a:r>
          </a:p>
          <a:p>
            <a:r>
              <a:rPr lang="en-US" dirty="0"/>
              <a:t>are found separately.</a:t>
            </a:r>
          </a:p>
          <a:p>
            <a:endParaRPr lang="en-US" dirty="0"/>
          </a:p>
          <a:p>
            <a:r>
              <a:rPr lang="en-US" dirty="0"/>
              <a:t>It may seem that we cannot improve on this performance,</a:t>
            </a:r>
          </a:p>
          <a:p>
            <a:r>
              <a:rPr lang="en-US" dirty="0"/>
              <a:t>but we can. The trick is to pair the keys and find which key in each pair is</a:t>
            </a:r>
          </a:p>
          <a:p>
            <a:r>
              <a:rPr lang="en-US" dirty="0"/>
              <a:t>smaller. This can be done with about n/2 comparisons. We can then find the</a:t>
            </a:r>
          </a:p>
          <a:p>
            <a:r>
              <a:rPr lang="en-US" dirty="0"/>
              <a:t>smallest of all the smaller keys with about n/2 comparisons and the largest of all</a:t>
            </a:r>
          </a:p>
          <a:p>
            <a:r>
              <a:rPr lang="en-US" dirty="0"/>
              <a:t>the larger keys with about n/2 comparisons. In this way, we find both the</a:t>
            </a:r>
          </a:p>
          <a:p>
            <a:r>
              <a:rPr lang="en-US" dirty="0"/>
              <a:t>smallest and largest keys with only about 3n/2 total comparisons. An algorithm</a:t>
            </a:r>
          </a:p>
          <a:p>
            <a:r>
              <a:rPr lang="en-US" dirty="0"/>
              <a:t>for this method follows. The algorithm assumes that n is even.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54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Algorithm 8.3 is better than finding the smallest and largest keys</a:t>
            </a:r>
          </a:p>
          <a:p>
            <a:r>
              <a:rPr lang="en-US" dirty="0"/>
              <a:t>independently, because for some inputs the comparison of S [</a:t>
            </a:r>
            <a:r>
              <a:rPr lang="en-US" dirty="0" err="1"/>
              <a:t>i</a:t>
            </a:r>
            <a:r>
              <a:rPr lang="en-US" dirty="0"/>
              <a:t>] with large is not</a:t>
            </a:r>
          </a:p>
          <a:p>
            <a:r>
              <a:rPr lang="en-US" dirty="0"/>
              <a:t>done for every </a:t>
            </a:r>
            <a:r>
              <a:rPr lang="en-US" dirty="0" err="1"/>
              <a:t>i</a:t>
            </a:r>
            <a:r>
              <a:rPr lang="en-US" dirty="0"/>
              <a:t>. Therefore, we have improved on the </a:t>
            </a:r>
            <a:r>
              <a:rPr lang="en-US" dirty="0" err="1"/>
              <a:t>everycase</a:t>
            </a:r>
            <a:r>
              <a:rPr lang="en-US" dirty="0"/>
              <a:t> performance.</a:t>
            </a:r>
          </a:p>
          <a:p>
            <a:r>
              <a:rPr lang="en-US" dirty="0"/>
              <a:t>But whenever S [1] is the smallest key, that comparison is done for all </a:t>
            </a:r>
            <a:r>
              <a:rPr lang="en-US" dirty="0" err="1"/>
              <a:t>i</a:t>
            </a:r>
            <a:r>
              <a:rPr lang="en-US" dirty="0"/>
              <a:t>.</a:t>
            </a:r>
          </a:p>
          <a:p>
            <a:r>
              <a:rPr lang="en-US" dirty="0"/>
              <a:t>Therefore, the worst-ease number of comparisons of keys is given by</a:t>
            </a:r>
          </a:p>
          <a:p>
            <a:r>
              <a:rPr lang="en-US" dirty="0"/>
              <a:t>which is exactly the number of comparisons done if the smallest and largest keys</a:t>
            </a:r>
          </a:p>
          <a:p>
            <a:r>
              <a:rPr lang="en-US" dirty="0"/>
              <a:t>are found separately.</a:t>
            </a:r>
          </a:p>
          <a:p>
            <a:endParaRPr lang="en-US" dirty="0"/>
          </a:p>
          <a:p>
            <a:r>
              <a:rPr lang="en-US" dirty="0"/>
              <a:t>It may seem that we cannot improve on this performance,</a:t>
            </a:r>
          </a:p>
          <a:p>
            <a:r>
              <a:rPr lang="en-US" dirty="0"/>
              <a:t>but we can. The trick is to pair the keys and find which key in each pair is</a:t>
            </a:r>
          </a:p>
          <a:p>
            <a:r>
              <a:rPr lang="en-US" dirty="0"/>
              <a:t>smaller. This can be done with about n/2 comparisons. We can then find the</a:t>
            </a:r>
          </a:p>
          <a:p>
            <a:r>
              <a:rPr lang="en-US" dirty="0"/>
              <a:t>smallest of all the smaller keys with about n/2 comparisons and the largest of all</a:t>
            </a:r>
          </a:p>
          <a:p>
            <a:r>
              <a:rPr lang="en-US" dirty="0"/>
              <a:t>the larger keys with about n/2 comparisons. In this way, we find both the</a:t>
            </a:r>
          </a:p>
          <a:p>
            <a:r>
              <a:rPr lang="en-US" dirty="0"/>
              <a:t>smallest and largest keys with only about 3n/2 total comparisons. An algorithm</a:t>
            </a:r>
          </a:p>
          <a:p>
            <a:r>
              <a:rPr lang="en-US" dirty="0"/>
              <a:t>for this method follows. The algorithm assumes that n is even.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10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way to find the kth-smallest key in Θ (n lg n) time is to sort the keys and</a:t>
            </a:r>
          </a:p>
          <a:p>
            <a:r>
              <a:rPr lang="en-US" dirty="0"/>
              <a:t>return the kth key. We develop a method that requires fewer comparisons.</a:t>
            </a:r>
          </a:p>
          <a:p>
            <a:r>
              <a:rPr lang="en-US" dirty="0"/>
              <a:t>Recall that procedure partition in Algorithm 2.7, which is used in Quicksort</a:t>
            </a:r>
          </a:p>
          <a:p>
            <a:r>
              <a:rPr lang="en-US" dirty="0"/>
              <a:t>(Algorithm 2.6), partitions an array so that all keys smaller than some pivot item</a:t>
            </a:r>
          </a:p>
          <a:p>
            <a:r>
              <a:rPr lang="en-US" dirty="0"/>
              <a:t>come before it in the array and all keys larger than that pivot item come after it.</a:t>
            </a:r>
          </a:p>
          <a:p>
            <a:r>
              <a:rPr lang="en-US" dirty="0"/>
              <a:t>The slot at which the pivot item is located is called the </a:t>
            </a:r>
            <a:r>
              <a:rPr lang="en-US" dirty="0" err="1"/>
              <a:t>pivotpoint</a:t>
            </a:r>
            <a:r>
              <a:rPr lang="en-US" dirty="0"/>
              <a:t>. We can solve</a:t>
            </a:r>
          </a:p>
          <a:p>
            <a:r>
              <a:rPr lang="en-US" dirty="0"/>
              <a:t>the Selection problem by partitioning until the pivot item is at the kth slot. We do</a:t>
            </a:r>
          </a:p>
          <a:p>
            <a:r>
              <a:rPr lang="en-US" dirty="0"/>
              <a:t>this by recursively partitioning the left subarray (the keys smaller than the pivot</a:t>
            </a:r>
          </a:p>
          <a:p>
            <a:r>
              <a:rPr lang="en-US" dirty="0"/>
              <a:t>item) if k is less than </a:t>
            </a:r>
            <a:r>
              <a:rPr lang="en-US" dirty="0" err="1"/>
              <a:t>pivotpoint</a:t>
            </a:r>
            <a:r>
              <a:rPr lang="en-US" dirty="0"/>
              <a:t>, and by recursively partitioning the right</a:t>
            </a:r>
          </a:p>
          <a:p>
            <a:r>
              <a:rPr lang="en-US" dirty="0"/>
              <a:t>subarray if k is greater than </a:t>
            </a:r>
            <a:r>
              <a:rPr lang="en-US" dirty="0" err="1"/>
              <a:t>pivotpoint</a:t>
            </a:r>
            <a:r>
              <a:rPr lang="en-US" dirty="0"/>
              <a:t>. When k = </a:t>
            </a:r>
            <a:r>
              <a:rPr lang="en-US" dirty="0" err="1"/>
              <a:t>pivotpoint</a:t>
            </a:r>
            <a:r>
              <a:rPr lang="en-US" dirty="0"/>
              <a:t>, we’re done. This</a:t>
            </a:r>
          </a:p>
          <a:p>
            <a:r>
              <a:rPr lang="en-US" dirty="0"/>
              <a:t>divide-and-conquer algorithm solves the problem by this method.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07C711-D97B-EE41-9E9E-292E214D8C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99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90621-43D6-CC4E-BB03-D07454F653EA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78D3D-A79D-1C44-ACA3-5E6D69CD1B44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5CAA4-68A9-2C45-9FF8-E88110562023}" type="datetime1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0A02-A0B8-6B41-A65E-66033AE90CD4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36B2-2253-674C-A49F-5590272B820F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B9A3-6C08-3B49-9C7F-C802644DD882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3BEE2-2490-F944-959C-E3EBF0FE6355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3EBA9-0F79-C04D-B4F8-1870084DEB5A}" type="datetime1">
              <a:rPr lang="en-US" smtClean="0"/>
              <a:t>11/19/2023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1CFA2-14AE-3B47-A730-59C3242C2D8B}" type="datetime1">
              <a:rPr lang="en-US" smtClean="0"/>
              <a:t>11/19/2023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ADDAB-E9E6-BD40-90EE-3D8A0978BB21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0F437-832D-1146-B048-970FB3EFF6B6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04705B83-D21E-8E4E-8929-3C67320AC4CD}" type="datetime1">
              <a:rPr lang="en-US" smtClean="0"/>
              <a:t>11/19/2023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516624"/>
            <a:ext cx="7315200" cy="2595025"/>
          </a:xfrm>
        </p:spPr>
        <p:txBody>
          <a:bodyPr/>
          <a:lstStyle/>
          <a:p>
            <a:r>
              <a:rPr lang="en-US" sz="3200" dirty="0"/>
              <a:t>More Computational </a:t>
            </a:r>
            <a:br>
              <a:rPr lang="en-US" sz="3200" dirty="0"/>
            </a:br>
            <a:r>
              <a:rPr lang="en-US" sz="3200" dirty="0"/>
              <a:t>Complexity: </a:t>
            </a:r>
            <a:br>
              <a:rPr lang="en-US" sz="3200" dirty="0"/>
            </a:br>
            <a:r>
              <a:rPr lang="en-US" sz="3200" dirty="0"/>
              <a:t>The Searching </a:t>
            </a:r>
            <a:br>
              <a:rPr lang="en-US" sz="3200" dirty="0"/>
            </a:br>
            <a:r>
              <a:rPr lang="en-US" sz="3200" dirty="0"/>
              <a:t>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77416"/>
            <a:ext cx="7315200" cy="114463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Chapter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4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67030"/>
            <a:ext cx="7315200" cy="1154097"/>
          </a:xfrm>
        </p:spPr>
        <p:txBody>
          <a:bodyPr/>
          <a:lstStyle/>
          <a:p>
            <a:r>
              <a:rPr lang="en-US" dirty="0"/>
              <a:t>Lemma 8.2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98976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 be a </a:t>
            </a:r>
            <a:r>
              <a:rPr lang="en-US" sz="2400" b="1" dirty="0">
                <a:solidFill>
                  <a:schemeClr val="bg1"/>
                </a:solidFill>
              </a:rPr>
              <a:t>pruned, valid decision tree</a:t>
            </a:r>
            <a:r>
              <a:rPr lang="en-US" sz="2400" dirty="0">
                <a:solidFill>
                  <a:schemeClr val="bg1"/>
                </a:solidFill>
              </a:rPr>
              <a:t> for searching n distinct keys for a key x, </a:t>
            </a:r>
            <a:r>
              <a:rPr lang="en-US" sz="2400" b="1" dirty="0">
                <a:solidFill>
                  <a:schemeClr val="bg1"/>
                </a:solidFill>
              </a:rPr>
              <a:t>the binary tree consisting of the comparison nodes must contain at least n nodes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85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/>
              <a:t>Steps of Proof by Contradiction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86061"/>
            <a:ext cx="7315200" cy="353952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Let </a:t>
            </a:r>
            <a:r>
              <a:rPr lang="en-US" sz="2400" dirty="0" err="1">
                <a:solidFill>
                  <a:schemeClr val="bg1"/>
                </a:solidFill>
              </a:rPr>
              <a:t>s</a:t>
            </a:r>
            <a:r>
              <a:rPr lang="en-US" sz="2400" baseline="-25000" dirty="0" err="1">
                <a:solidFill>
                  <a:schemeClr val="bg1"/>
                </a:solidFill>
              </a:rPr>
              <a:t>i</a:t>
            </a:r>
            <a:r>
              <a:rPr lang="en-US" sz="2400" baseline="-250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for 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r>
              <a:rPr lang="en-US" sz="2400" dirty="0">
                <a:solidFill>
                  <a:schemeClr val="bg1"/>
                </a:solidFill>
              </a:rPr>
              <a:t> ε &lt;1..n&gt; be the values of the n keys. </a:t>
            </a:r>
          </a:p>
          <a:p>
            <a:pPr marL="4572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Show that every </a:t>
            </a:r>
            <a:r>
              <a:rPr lang="en-US" sz="2400" dirty="0" err="1">
                <a:solidFill>
                  <a:schemeClr val="bg1"/>
                </a:solidFill>
              </a:rPr>
              <a:t>s</a:t>
            </a:r>
            <a:r>
              <a:rPr lang="en-US" sz="2400" baseline="-25000" dirty="0" err="1">
                <a:solidFill>
                  <a:schemeClr val="bg1"/>
                </a:solidFill>
              </a:rPr>
              <a:t>i</a:t>
            </a:r>
            <a:r>
              <a:rPr lang="en-US" sz="2400" dirty="0">
                <a:solidFill>
                  <a:schemeClr val="bg1"/>
                </a:solidFill>
              </a:rPr>
              <a:t> must be in at least one comparison node</a:t>
            </a:r>
          </a:p>
          <a:p>
            <a:pPr marL="50292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Show that since every </a:t>
            </a:r>
            <a:r>
              <a:rPr lang="en-US" sz="2400" dirty="0" err="1">
                <a:solidFill>
                  <a:schemeClr val="bg1"/>
                </a:solidFill>
              </a:rPr>
              <a:t>s</a:t>
            </a:r>
            <a:r>
              <a:rPr lang="en-US" sz="2400" baseline="-25000" dirty="0" err="1">
                <a:solidFill>
                  <a:schemeClr val="bg1"/>
                </a:solidFill>
              </a:rPr>
              <a:t>i</a:t>
            </a:r>
            <a:r>
              <a:rPr lang="en-US" sz="2400" baseline="-250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must be in a comparison node there must be n comparison nodes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98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Theorem 8.1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55433"/>
            <a:ext cx="7735824" cy="353952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Any deterministic algorithm that </a:t>
            </a:r>
            <a:r>
              <a:rPr lang="en-US" sz="2400" b="1" dirty="0">
                <a:solidFill>
                  <a:schemeClr val="bg1"/>
                </a:solidFill>
              </a:rPr>
              <a:t>searches for a key x </a:t>
            </a:r>
            <a:r>
              <a:rPr lang="en-US" sz="2400" dirty="0">
                <a:solidFill>
                  <a:schemeClr val="bg1"/>
                </a:solidFill>
              </a:rPr>
              <a:t>in an array of </a:t>
            </a:r>
            <a:r>
              <a:rPr lang="en-US" sz="2400" b="1" dirty="0">
                <a:solidFill>
                  <a:schemeClr val="bg1"/>
                </a:solidFill>
              </a:rPr>
              <a:t>n distinct keys </a:t>
            </a:r>
            <a:r>
              <a:rPr lang="en-US" sz="2400" dirty="0">
                <a:solidFill>
                  <a:schemeClr val="bg1"/>
                </a:solidFill>
              </a:rPr>
              <a:t>only by </a:t>
            </a:r>
            <a:r>
              <a:rPr lang="en-US" sz="2400" b="1" dirty="0">
                <a:solidFill>
                  <a:schemeClr val="bg1"/>
                </a:solidFill>
              </a:rPr>
              <a:t>comparisons of keys</a:t>
            </a:r>
            <a:r>
              <a:rPr lang="en-US" sz="2400" dirty="0">
                <a:solidFill>
                  <a:schemeClr val="bg1"/>
                </a:solidFill>
              </a:rPr>
              <a:t> must in </a:t>
            </a:r>
            <a:r>
              <a:rPr lang="en-US" sz="2400" b="1" dirty="0">
                <a:solidFill>
                  <a:schemeClr val="bg1"/>
                </a:solidFill>
              </a:rPr>
              <a:t>the worst case </a:t>
            </a:r>
            <a:r>
              <a:rPr lang="en-US" sz="2400" dirty="0">
                <a:solidFill>
                  <a:schemeClr val="bg1"/>
                </a:solidFill>
              </a:rPr>
              <a:t>do at least </a:t>
            </a:r>
          </a:p>
          <a:p>
            <a:pPr marL="45720" indent="0">
              <a:buNone/>
            </a:pPr>
            <a:endParaRPr lang="en-US" sz="2400" dirty="0">
              <a:solidFill>
                <a:schemeClr val="bg1"/>
              </a:solidFill>
              <a:sym typeface="Symbol"/>
            </a:endParaRPr>
          </a:p>
          <a:p>
            <a:pPr marL="45720" indent="0" algn="ctr">
              <a:buNone/>
            </a:pPr>
            <a:r>
              <a:rPr lang="en-US" sz="2800" b="1" dirty="0">
                <a:solidFill>
                  <a:schemeClr val="bg1"/>
                </a:solidFill>
                <a:sym typeface="Symbol"/>
              </a:rPr>
              <a:t>lg n</a:t>
            </a:r>
            <a:r>
              <a:rPr lang="en-US" sz="2800" b="1" dirty="0">
                <a:solidFill>
                  <a:schemeClr val="bg1"/>
                </a:solidFill>
              </a:rPr>
              <a:t>  + 1 comparisons of keys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099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558626"/>
            <a:ext cx="7315200" cy="1154097"/>
          </a:xfrm>
        </p:spPr>
        <p:txBody>
          <a:bodyPr/>
          <a:lstStyle/>
          <a:p>
            <a:r>
              <a:rPr lang="en-US" dirty="0"/>
              <a:t>Proof Theorem 8.1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07833"/>
            <a:ext cx="7690104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Given a </a:t>
            </a:r>
            <a:r>
              <a:rPr lang="en-US" sz="2400" b="1" dirty="0">
                <a:solidFill>
                  <a:schemeClr val="bg1"/>
                </a:solidFill>
              </a:rPr>
              <a:t>pruned, valid decision tree </a:t>
            </a:r>
            <a:r>
              <a:rPr lang="en-US" sz="2400" dirty="0">
                <a:solidFill>
                  <a:schemeClr val="bg1"/>
                </a:solidFill>
              </a:rPr>
              <a:t>for the algorithm that searches n distinct keys for a key x</a:t>
            </a:r>
          </a:p>
          <a:p>
            <a:r>
              <a:rPr lang="en-US" sz="2400" dirty="0">
                <a:solidFill>
                  <a:schemeClr val="bg1"/>
                </a:solidFill>
              </a:rPr>
              <a:t>Worst-case number of comparisons is the number of nodes on the longest path from the root to a leaf in the binary tree of comparison nodes: d + 1</a:t>
            </a:r>
          </a:p>
          <a:p>
            <a:r>
              <a:rPr lang="en-US" sz="2400" dirty="0">
                <a:solidFill>
                  <a:schemeClr val="bg1"/>
                </a:solidFill>
              </a:rPr>
              <a:t>By Lemma 8.2, </a:t>
            </a:r>
            <a:r>
              <a:rPr lang="en-US" sz="2400" b="1" dirty="0">
                <a:solidFill>
                  <a:schemeClr val="bg1"/>
                </a:solidFill>
              </a:rPr>
              <a:t>the binary tree has at least n nodes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By Lemma 8.1, </a:t>
            </a:r>
            <a:r>
              <a:rPr lang="en-US" sz="2400" b="1" dirty="0">
                <a:solidFill>
                  <a:schemeClr val="bg1"/>
                </a:solidFill>
              </a:rPr>
              <a:t>d &gt;= 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</a:t>
            </a:r>
            <a:r>
              <a:rPr lang="en-US" sz="2400" b="1" dirty="0" err="1">
                <a:solidFill>
                  <a:schemeClr val="bg1"/>
                </a:solidFill>
                <a:sym typeface="Symbol"/>
              </a:rPr>
              <a:t>lg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 n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1876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82567-C248-ADCD-8467-6BBBD50B2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418" y="122624"/>
            <a:ext cx="7315200" cy="1154097"/>
          </a:xfrm>
        </p:spPr>
        <p:txBody>
          <a:bodyPr/>
          <a:lstStyle/>
          <a:p>
            <a:r>
              <a:rPr lang="en-GB" dirty="0"/>
              <a:t>Interpolation Search</a:t>
            </a:r>
            <a:endParaRPr lang="en-1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4F3CE-D16B-B760-7AC4-ADFE41749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881"/>
            <a:ext cx="7699248" cy="4856480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an </a:t>
            </a:r>
            <a:r>
              <a:rPr lang="en-GB" sz="2400" b="1" dirty="0">
                <a:solidFill>
                  <a:schemeClr val="bg1"/>
                </a:solidFill>
              </a:rPr>
              <a:t>improvement</a:t>
            </a:r>
            <a:r>
              <a:rPr lang="en-GB" sz="2400" dirty="0">
                <a:solidFill>
                  <a:schemeClr val="bg1"/>
                </a:solidFill>
              </a:rPr>
              <a:t> over Binary Search for instances, where the values in a sorted array are uniformly distributed.</a:t>
            </a:r>
          </a:p>
          <a:p>
            <a:r>
              <a:rPr lang="en-GB" sz="2400" dirty="0">
                <a:solidFill>
                  <a:schemeClr val="bg1"/>
                </a:solidFill>
              </a:rPr>
              <a:t>interpolation constructs new data points within the range of a discrete set of known data points. </a:t>
            </a:r>
          </a:p>
          <a:p>
            <a:r>
              <a:rPr lang="en-GB" sz="2400" dirty="0">
                <a:solidFill>
                  <a:schemeClr val="bg1"/>
                </a:solidFill>
              </a:rPr>
              <a:t>Binary Search always goes to the middle element</a:t>
            </a:r>
          </a:p>
          <a:p>
            <a:r>
              <a:rPr lang="en-GB" sz="2400" b="1" dirty="0">
                <a:solidFill>
                  <a:schemeClr val="bg1"/>
                </a:solidFill>
              </a:rPr>
              <a:t>interpolation search may go to different locations according to the value of the key being searched. </a:t>
            </a:r>
          </a:p>
          <a:p>
            <a:r>
              <a:rPr lang="en-GB" sz="2400" dirty="0">
                <a:solidFill>
                  <a:schemeClr val="bg1"/>
                </a:solidFill>
              </a:rPr>
              <a:t>For example, if the value of the key is closer to the last element, the interpolation search is likely to start search toward the end side. </a:t>
            </a:r>
            <a:endParaRPr lang="en-150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3D690-E133-6F19-7E50-B78B8726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99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157385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Interpolation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68337"/>
            <a:ext cx="7853680" cy="260988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Given an application, data is evenly distributed in the search array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Instead of starting the search at mid, make the decision based on the value of x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 linear interpolation to determine where x should be located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62EA9E-6E81-FB36-D69D-210FC090F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846" y="4078224"/>
            <a:ext cx="6514788" cy="147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381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Volatility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53405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Static Searching</a:t>
            </a:r>
            <a:r>
              <a:rPr lang="en-US" sz="2400" dirty="0">
                <a:solidFill>
                  <a:schemeClr val="bg1"/>
                </a:solidFill>
              </a:rPr>
              <a:t>: records are added to the file one at a time. Once file established, records never added or deleted.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Array appropriate storage/search structure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Dynamic Searching</a:t>
            </a:r>
            <a:r>
              <a:rPr lang="en-US" sz="2400" dirty="0">
                <a:solidFill>
                  <a:schemeClr val="bg1"/>
                </a:solidFill>
              </a:rPr>
              <a:t>: records frequently added/deleted (e.g. airline reservation system)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Binary Search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328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Binary Search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80640"/>
            <a:ext cx="7152640" cy="3505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Tree of items from an ordered set such that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Each node contains one key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Keys in the left </a:t>
            </a:r>
            <a:r>
              <a:rPr lang="en-US" sz="2400" b="1" dirty="0" err="1">
                <a:solidFill>
                  <a:schemeClr val="bg1"/>
                </a:solidFill>
              </a:rPr>
              <a:t>subtree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of a given node are less than or equal or the key in that node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Keys in the right </a:t>
            </a:r>
            <a:r>
              <a:rPr lang="en-US" sz="2400" b="1" dirty="0" err="1">
                <a:solidFill>
                  <a:schemeClr val="bg1"/>
                </a:solidFill>
              </a:rPr>
              <a:t>subtree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of a given node are greater than or equal to the key in that node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E33893-0B02-2DEB-E990-B6777C97D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865" y="87666"/>
            <a:ext cx="3497169" cy="210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24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In-order traversal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03104"/>
            <a:ext cx="7315200" cy="1633076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Visit all nodes in the left </a:t>
            </a:r>
            <a:r>
              <a:rPr lang="en-US" sz="2400" dirty="0" err="1">
                <a:solidFill>
                  <a:schemeClr val="bg1"/>
                </a:solidFill>
              </a:rPr>
              <a:t>subtree</a:t>
            </a:r>
            <a:r>
              <a:rPr lang="en-US" sz="2400" dirty="0">
                <a:solidFill>
                  <a:schemeClr val="bg1"/>
                </a:solidFill>
              </a:rPr>
              <a:t> using in-order traversal</a:t>
            </a:r>
          </a:p>
          <a:p>
            <a:r>
              <a:rPr lang="en-US" sz="2400" dirty="0">
                <a:solidFill>
                  <a:schemeClr val="bg1"/>
                </a:solidFill>
              </a:rPr>
              <a:t>Visit root</a:t>
            </a:r>
          </a:p>
          <a:p>
            <a:r>
              <a:rPr lang="en-US" sz="2400" dirty="0">
                <a:solidFill>
                  <a:schemeClr val="bg1"/>
                </a:solidFill>
              </a:rPr>
              <a:t>Visit all nodes in the right </a:t>
            </a:r>
            <a:r>
              <a:rPr lang="en-US" sz="2400" dirty="0" err="1">
                <a:solidFill>
                  <a:schemeClr val="bg1"/>
                </a:solidFill>
              </a:rPr>
              <a:t>subtree</a:t>
            </a:r>
            <a:r>
              <a:rPr lang="en-US" sz="2400" dirty="0">
                <a:solidFill>
                  <a:schemeClr val="bg1"/>
                </a:solidFill>
              </a:rPr>
              <a:t> using in-order traversal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Produces sorted order of keys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F9E6BA-7148-5AF4-02DE-12F90E147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915" y="3471987"/>
            <a:ext cx="4652170" cy="338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57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Theorem 8.3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77204"/>
            <a:ext cx="7315200" cy="419633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Assume all inputs are equally probable and that the search key x is equally probable to be any of the n keys, the average search time over all inputs containing n distinct keys using binary search trees is given approximately by </a:t>
            </a:r>
            <a:r>
              <a:rPr lang="en-US" sz="2400" b="1" dirty="0">
                <a:solidFill>
                  <a:schemeClr val="bg1"/>
                </a:solidFill>
              </a:rPr>
              <a:t>A(n) ≈ 1.38 </a:t>
            </a:r>
            <a:r>
              <a:rPr lang="en-US" sz="2400" b="1" dirty="0" err="1">
                <a:solidFill>
                  <a:schemeClr val="bg1"/>
                </a:solidFill>
              </a:rPr>
              <a:t>lgn</a:t>
            </a:r>
            <a:endParaRPr lang="en-US" sz="2400" b="1" dirty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Theorem 8.3 </a:t>
            </a:r>
            <a:r>
              <a:rPr lang="en-US" sz="2400" b="1" dirty="0">
                <a:solidFill>
                  <a:schemeClr val="bg1"/>
                </a:solidFill>
              </a:rPr>
              <a:t>does not mean </a:t>
            </a:r>
            <a:r>
              <a:rPr lang="en-US" sz="2400" dirty="0">
                <a:solidFill>
                  <a:schemeClr val="bg1"/>
                </a:solidFill>
              </a:rPr>
              <a:t>the average for a given input is 1.38 </a:t>
            </a:r>
            <a:r>
              <a:rPr lang="en-US" sz="2400" dirty="0" err="1">
                <a:solidFill>
                  <a:schemeClr val="bg1"/>
                </a:solidFill>
              </a:rPr>
              <a:t>lgn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Theorem 8.3 </a:t>
            </a:r>
            <a:r>
              <a:rPr lang="en-US" sz="2400" b="1" dirty="0">
                <a:solidFill>
                  <a:schemeClr val="bg1"/>
                </a:solidFill>
              </a:rPr>
              <a:t>is the average search time over all inputs containing n keys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337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66318"/>
            <a:ext cx="7315200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Establish a lower bound on searching by comparison of keys of n distinct keys for key x.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Prove binary search is optimal</a:t>
            </a:r>
          </a:p>
          <a:p>
            <a:r>
              <a:rPr lang="en-US" sz="2400" dirty="0">
                <a:solidFill>
                  <a:schemeClr val="bg1"/>
                </a:solidFill>
              </a:rPr>
              <a:t>Apply interpolation search to evenly distributed data </a:t>
            </a:r>
          </a:p>
          <a:p>
            <a:r>
              <a:rPr lang="en-US" sz="2400" dirty="0">
                <a:solidFill>
                  <a:schemeClr val="bg1"/>
                </a:solidFill>
              </a:rPr>
              <a:t>Differentiate between static and dynamic searching</a:t>
            </a:r>
          </a:p>
          <a:p>
            <a:r>
              <a:rPr lang="en-US" sz="2400" dirty="0">
                <a:solidFill>
                  <a:schemeClr val="bg1"/>
                </a:solidFill>
              </a:rPr>
              <a:t>Establish the average binary search tree search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355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50958"/>
            <a:ext cx="7315200" cy="799592"/>
          </a:xfrm>
        </p:spPr>
        <p:txBody>
          <a:bodyPr/>
          <a:lstStyle/>
          <a:p>
            <a:r>
              <a:rPr lang="en-US" dirty="0"/>
              <a:t>Selection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4836160"/>
            <a:ext cx="7813040" cy="689428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Theorem 8.7</a:t>
            </a:r>
            <a:r>
              <a:rPr lang="en-US" sz="2400" dirty="0">
                <a:solidFill>
                  <a:schemeClr val="bg1"/>
                </a:solidFill>
              </a:rPr>
              <a:t>: Any deterministic algorithm that can find </a:t>
            </a:r>
            <a:r>
              <a:rPr lang="en-US" sz="2400" b="1" dirty="0">
                <a:solidFill>
                  <a:schemeClr val="bg1"/>
                </a:solidFill>
              </a:rPr>
              <a:t>the largest of n keys </a:t>
            </a:r>
            <a:r>
              <a:rPr lang="en-US" sz="2400" dirty="0">
                <a:solidFill>
                  <a:schemeClr val="bg1"/>
                </a:solidFill>
              </a:rPr>
              <a:t>in every possible input only by comparisons of keys must in every case do at least </a:t>
            </a:r>
          </a:p>
          <a:p>
            <a:pPr marL="45720" indent="0"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n-1 comparisons of keys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Proof by contradiction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6E04A0-87AC-D71F-9A2F-235657E32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50550"/>
            <a:ext cx="8601058" cy="390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57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Find the smallest and largest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1434BA-3DB1-034E-C511-18962054D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64" y="1702894"/>
            <a:ext cx="8359416" cy="41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6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Find the smallest and largest key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4291"/>
            <a:ext cx="7315200" cy="3539527"/>
          </a:xfrm>
        </p:spPr>
        <p:txBody>
          <a:bodyPr/>
          <a:lstStyle/>
          <a:p>
            <a:pPr marL="4572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Worst case is when S[1] is the smallest key, second comparison is done for all 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W(n) = 2(n-1)</a:t>
            </a:r>
          </a:p>
          <a:p>
            <a:r>
              <a:rPr lang="en-US" sz="2400" dirty="0">
                <a:solidFill>
                  <a:schemeClr val="bg1"/>
                </a:solidFill>
              </a:rPr>
              <a:t>Improve?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192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Find the smallest and largest key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4291"/>
            <a:ext cx="7315200" cy="3539527"/>
          </a:xfrm>
        </p:spPr>
        <p:txBody>
          <a:bodyPr/>
          <a:lstStyle/>
          <a:p>
            <a:pPr marL="4572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Worst case is when S[1] is the smallest key, second comparison is done for all 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W(n) = 2(n-1)</a:t>
            </a:r>
          </a:p>
          <a:p>
            <a:r>
              <a:rPr lang="en-US" sz="2400" dirty="0">
                <a:solidFill>
                  <a:schemeClr val="bg1"/>
                </a:solidFill>
              </a:rPr>
              <a:t>Improve?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09C8B-ADFE-DEC9-49B9-111ED5560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020" y="4215009"/>
            <a:ext cx="7160007" cy="169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8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58626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Find smallest and largest keys </a:t>
            </a:r>
            <a:br>
              <a:rPr lang="en-US" dirty="0"/>
            </a:br>
            <a:r>
              <a:rPr lang="en-US" dirty="0"/>
              <a:t>by pairing 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675" y="2051376"/>
            <a:ext cx="8229599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Assume n is even</a:t>
            </a:r>
          </a:p>
          <a:p>
            <a:r>
              <a:rPr lang="en-US" sz="2400" dirty="0">
                <a:solidFill>
                  <a:schemeClr val="bg1"/>
                </a:solidFill>
              </a:rPr>
              <a:t>Pair i</a:t>
            </a:r>
            <a:r>
              <a:rPr lang="en-US" sz="2400" baseline="-25000" dirty="0">
                <a:solidFill>
                  <a:schemeClr val="bg1"/>
                </a:solidFill>
              </a:rPr>
              <a:t>1</a:t>
            </a:r>
            <a:r>
              <a:rPr lang="en-US" sz="2400" dirty="0">
                <a:solidFill>
                  <a:schemeClr val="bg1"/>
                </a:solidFill>
              </a:rPr>
              <a:t> and i</a:t>
            </a:r>
            <a:r>
              <a:rPr lang="en-US" sz="2400" baseline="-25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 , i</a:t>
            </a:r>
            <a:r>
              <a:rPr lang="en-US" sz="2400" baseline="-25000" dirty="0">
                <a:solidFill>
                  <a:schemeClr val="bg1"/>
                </a:solidFill>
              </a:rPr>
              <a:t>3</a:t>
            </a:r>
            <a:r>
              <a:rPr lang="en-US" sz="2400" dirty="0">
                <a:solidFill>
                  <a:schemeClr val="bg1"/>
                </a:solidFill>
              </a:rPr>
              <a:t> and i</a:t>
            </a:r>
            <a:r>
              <a:rPr lang="en-US" sz="2400" baseline="-25000" dirty="0">
                <a:solidFill>
                  <a:schemeClr val="bg1"/>
                </a:solidFill>
              </a:rPr>
              <a:t>4</a:t>
            </a:r>
            <a:r>
              <a:rPr lang="en-US" sz="2400" dirty="0">
                <a:solidFill>
                  <a:schemeClr val="bg1"/>
                </a:solidFill>
              </a:rPr>
              <a:t> , . . . , 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r>
              <a:rPr lang="en-US" sz="2400" baseline="-25000" dirty="0" err="1">
                <a:solidFill>
                  <a:schemeClr val="bg1"/>
                </a:solidFill>
              </a:rPr>
              <a:t>j</a:t>
            </a:r>
            <a:r>
              <a:rPr lang="en-US" sz="2400" dirty="0">
                <a:solidFill>
                  <a:schemeClr val="bg1"/>
                </a:solidFill>
              </a:rPr>
              <a:t> and i</a:t>
            </a:r>
            <a:r>
              <a:rPr lang="en-US" sz="2400" baseline="-25000" dirty="0">
                <a:solidFill>
                  <a:schemeClr val="bg1"/>
                </a:solidFill>
              </a:rPr>
              <a:t>j+1</a:t>
            </a:r>
            <a:r>
              <a:rPr lang="en-US" sz="2400" dirty="0">
                <a:solidFill>
                  <a:schemeClr val="bg1"/>
                </a:solidFill>
              </a:rPr>
              <a:t> ,. . . , i</a:t>
            </a:r>
            <a:r>
              <a:rPr lang="en-US" sz="2400" baseline="-25000" dirty="0">
                <a:solidFill>
                  <a:schemeClr val="bg1"/>
                </a:solidFill>
              </a:rPr>
              <a:t>n-1</a:t>
            </a:r>
            <a:r>
              <a:rPr lang="en-US" sz="2400" dirty="0">
                <a:solidFill>
                  <a:schemeClr val="bg1"/>
                </a:solidFill>
              </a:rPr>
              <a:t> and i</a:t>
            </a:r>
            <a:r>
              <a:rPr lang="en-US" sz="2400" baseline="-25000" dirty="0">
                <a:solidFill>
                  <a:schemeClr val="bg1"/>
                </a:solidFill>
              </a:rPr>
              <a:t>n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Find the largest of the pair: 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r>
              <a:rPr lang="en-US" sz="2400" baseline="-25000" dirty="0" err="1">
                <a:solidFill>
                  <a:schemeClr val="bg1"/>
                </a:solidFill>
              </a:rPr>
              <a:t>l</a:t>
            </a:r>
            <a:r>
              <a:rPr lang="en-US" sz="2400" dirty="0">
                <a:solidFill>
                  <a:schemeClr val="bg1"/>
                </a:solidFill>
              </a:rPr>
              <a:t> and compare it with the largest so far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Compare the other key of the pair with the smallest so far</a:t>
            </a:r>
          </a:p>
          <a:p>
            <a:r>
              <a:rPr lang="en-US" sz="2400" dirty="0">
                <a:solidFill>
                  <a:schemeClr val="bg1"/>
                </a:solidFill>
              </a:rPr>
              <a:t>Iterate loop by 2 instead of 1</a:t>
            </a:r>
          </a:p>
          <a:p>
            <a:r>
              <a:rPr lang="en-US" sz="2400" dirty="0">
                <a:solidFill>
                  <a:schemeClr val="bg1"/>
                </a:solidFill>
              </a:rPr>
              <a:t>n is even: T(n) = 3n/2 – 2</a:t>
            </a:r>
          </a:p>
          <a:p>
            <a:r>
              <a:rPr lang="en-US" sz="2400" dirty="0">
                <a:solidFill>
                  <a:schemeClr val="bg1"/>
                </a:solidFill>
              </a:rPr>
              <a:t>n is odd: T(n) = 3n/2- 3/2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225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A97A6-19A9-7F31-9714-2E06EBFA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F8456A-D825-981E-52EC-461A53E83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41" y="548797"/>
            <a:ext cx="8573717" cy="497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09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7741"/>
            <a:ext cx="7315200" cy="1154097"/>
          </a:xfrm>
        </p:spPr>
        <p:txBody>
          <a:bodyPr/>
          <a:lstStyle/>
          <a:p>
            <a:r>
              <a:rPr lang="en-US" dirty="0"/>
              <a:t>Theorem 8.8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20747"/>
            <a:ext cx="7315200" cy="353952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Any deterministic algorithm that can find both </a:t>
            </a:r>
            <a:r>
              <a:rPr lang="en-US" sz="2400" b="1" dirty="0">
                <a:solidFill>
                  <a:schemeClr val="bg1"/>
                </a:solidFill>
              </a:rPr>
              <a:t>the smallest and the largest of  keys </a:t>
            </a:r>
            <a:r>
              <a:rPr lang="en-US" sz="2400" dirty="0">
                <a:solidFill>
                  <a:schemeClr val="bg1"/>
                </a:solidFill>
              </a:rPr>
              <a:t>in every possible input only by </a:t>
            </a:r>
            <a:r>
              <a:rPr lang="en-US" sz="2400" b="1" dirty="0">
                <a:solidFill>
                  <a:schemeClr val="bg1"/>
                </a:solidFill>
              </a:rPr>
              <a:t>comparisons of keys </a:t>
            </a:r>
            <a:r>
              <a:rPr lang="en-US" sz="2400" dirty="0">
                <a:solidFill>
                  <a:schemeClr val="bg1"/>
                </a:solidFill>
              </a:rPr>
              <a:t>must in the worst case do at least: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320040" lvl="1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3n/2 – 2 if n is even</a:t>
            </a:r>
          </a:p>
          <a:p>
            <a:pPr marL="320040" lvl="1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3n/2 – 3/2 if n is odd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487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/>
              <a:t>Algorithm 8.5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66319"/>
            <a:ext cx="8077200" cy="3539527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Find the </a:t>
            </a:r>
            <a:r>
              <a:rPr lang="en-US" sz="2400" b="1" dirty="0" err="1">
                <a:solidFill>
                  <a:schemeClr val="bg1"/>
                </a:solidFill>
              </a:rPr>
              <a:t>k</a:t>
            </a:r>
            <a:r>
              <a:rPr lang="en-US" sz="2400" b="1" baseline="30000" dirty="0" err="1">
                <a:solidFill>
                  <a:schemeClr val="bg1"/>
                </a:solidFill>
              </a:rPr>
              <a:t>th</a:t>
            </a:r>
            <a:r>
              <a:rPr lang="en-US" sz="2400" b="1" dirty="0">
                <a:solidFill>
                  <a:schemeClr val="bg1"/>
                </a:solidFill>
              </a:rPr>
              <a:t> smallest key in an array S of n distinct keys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Could sort the array in </a:t>
            </a:r>
            <a:r>
              <a:rPr lang="en-US" sz="2400" dirty="0" err="1">
                <a:solidFill>
                  <a:schemeClr val="bg1"/>
                </a:solidFill>
              </a:rPr>
              <a:t>nlg</a:t>
            </a:r>
            <a:r>
              <a:rPr lang="en-US" sz="2400" dirty="0">
                <a:solidFill>
                  <a:schemeClr val="bg1"/>
                </a:solidFill>
              </a:rPr>
              <a:t>(n) time and take the k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smallest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 Algorithm 2.7, partition from quicksort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Recursively partition</a:t>
            </a:r>
            <a:r>
              <a:rPr lang="en-US" sz="2400" dirty="0">
                <a:solidFill>
                  <a:schemeClr val="bg1"/>
                </a:solidFill>
              </a:rPr>
              <a:t> the left sub-array if k is less than </a:t>
            </a:r>
            <a:r>
              <a:rPr lang="en-US" sz="2400" dirty="0" err="1">
                <a:solidFill>
                  <a:schemeClr val="bg1"/>
                </a:solidFill>
              </a:rPr>
              <a:t>pivotpoint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Recursively partition </a:t>
            </a:r>
            <a:r>
              <a:rPr lang="en-US" sz="2400" dirty="0">
                <a:solidFill>
                  <a:schemeClr val="bg1"/>
                </a:solidFill>
              </a:rPr>
              <a:t>the right sub-array if k is greater than </a:t>
            </a:r>
            <a:r>
              <a:rPr lang="en-US" sz="2400" dirty="0" err="1">
                <a:solidFill>
                  <a:schemeClr val="bg1"/>
                </a:solidFill>
              </a:rPr>
              <a:t>pivotpoint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161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58626"/>
            <a:ext cx="7315200" cy="1154097"/>
          </a:xfrm>
        </p:spPr>
        <p:txBody>
          <a:bodyPr/>
          <a:lstStyle/>
          <a:p>
            <a:r>
              <a:rPr lang="en-US" dirty="0"/>
              <a:t>Algorithm 8.5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4290"/>
            <a:ext cx="7315200" cy="3539527"/>
          </a:xfrm>
        </p:spPr>
        <p:txBody>
          <a:bodyPr/>
          <a:lstStyle/>
          <a:p>
            <a:r>
              <a:rPr lang="en-US" sz="2400" dirty="0">
                <a:solidFill>
                  <a:schemeClr val="bg1"/>
                </a:solidFill>
              </a:rPr>
              <a:t>W(n) = n(n-1)/2</a:t>
            </a:r>
          </a:p>
          <a:p>
            <a:r>
              <a:rPr lang="en-US" sz="2400" dirty="0">
                <a:solidFill>
                  <a:schemeClr val="bg1"/>
                </a:solidFill>
              </a:rPr>
              <a:t>A(n) ε θ(n)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Can quadratic time worst case be prevented?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8653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/>
          <a:lstStyle/>
          <a:p>
            <a:r>
              <a:rPr lang="en-US" dirty="0" err="1"/>
              <a:t>Pivotpoint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07833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Split array in the middle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Input cut in half each recursive call</a:t>
            </a:r>
          </a:p>
          <a:p>
            <a:r>
              <a:rPr lang="en-US" sz="2400" dirty="0">
                <a:solidFill>
                  <a:schemeClr val="bg1"/>
                </a:solidFill>
              </a:rPr>
              <a:t>Median of n distinct keys (precise if n is odd)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Half of the keys smaller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Half of the keys larger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034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00447"/>
            <a:ext cx="7315200" cy="1154097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70376"/>
            <a:ext cx="7315200" cy="3539527"/>
          </a:xfrm>
        </p:spPr>
        <p:txBody>
          <a:bodyPr/>
          <a:lstStyle/>
          <a:p>
            <a:r>
              <a:rPr lang="en-US" sz="2400" dirty="0">
                <a:solidFill>
                  <a:schemeClr val="bg1"/>
                </a:solidFill>
              </a:rPr>
              <a:t>Determine lower bounds on finding largest and smallest keys</a:t>
            </a:r>
          </a:p>
          <a:p>
            <a:r>
              <a:rPr lang="en-US" sz="2400" dirty="0">
                <a:solidFill>
                  <a:schemeClr val="bg1"/>
                </a:solidFill>
              </a:rPr>
              <a:t>Define a linear-time algorithm to find the k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smallest key in an array of n distinct keys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207E1C-952F-AF69-CDCD-6F9399347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794" y="3636640"/>
            <a:ext cx="4236412" cy="28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16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500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Assume n is an odd multiple of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8604"/>
            <a:ext cx="7315200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Divide n keys into n/5 groups of keys each containing 5 keys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Find the median of each of the groups directly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median of 5 items can be found with 6 comparisons (see exercises)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Call selection to find the median of the n/5 medians</a:t>
            </a:r>
          </a:p>
          <a:p>
            <a:r>
              <a:rPr lang="en-US" sz="2400" dirty="0">
                <a:solidFill>
                  <a:schemeClr val="bg1"/>
                </a:solidFill>
              </a:rPr>
              <a:t>Median of n/5 medians not necessarily the median of the n elements but will be close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pivotitem</a:t>
            </a:r>
            <a:r>
              <a:rPr lang="en-US" sz="2400" dirty="0">
                <a:solidFill>
                  <a:schemeClr val="bg1"/>
                </a:solidFill>
              </a:rPr>
              <a:t> is the median of the medians </a:t>
            </a:r>
          </a:p>
          <a:p>
            <a:r>
              <a:rPr lang="en-US" sz="2400" dirty="0">
                <a:solidFill>
                  <a:schemeClr val="bg1"/>
                </a:solidFill>
              </a:rPr>
              <a:t>Partition around </a:t>
            </a:r>
            <a:r>
              <a:rPr lang="en-US" sz="2400" dirty="0" err="1">
                <a:solidFill>
                  <a:schemeClr val="bg1"/>
                </a:solidFill>
              </a:rPr>
              <a:t>pivotitem</a:t>
            </a:r>
            <a:r>
              <a:rPr lang="en-US" sz="2400" dirty="0">
                <a:solidFill>
                  <a:schemeClr val="bg1"/>
                </a:solidFill>
              </a:rPr>
              <a:t> – optimal </a:t>
            </a:r>
            <a:r>
              <a:rPr lang="en-US" sz="2400" dirty="0" err="1">
                <a:solidFill>
                  <a:schemeClr val="bg1"/>
                </a:solidFill>
              </a:rPr>
              <a:t>pivotpoint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313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548797"/>
            <a:ext cx="7315200" cy="1154097"/>
          </a:xfrm>
        </p:spPr>
        <p:txBody>
          <a:bodyPr/>
          <a:lstStyle/>
          <a:p>
            <a:r>
              <a:rPr lang="en-US" dirty="0"/>
              <a:t>Figure 8.12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943" y="2066924"/>
            <a:ext cx="5213472" cy="3256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5082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22219"/>
            <a:ext cx="7315200" cy="1154097"/>
          </a:xfrm>
        </p:spPr>
        <p:txBody>
          <a:bodyPr/>
          <a:lstStyle/>
          <a:p>
            <a:r>
              <a:rPr lang="en-US" dirty="0"/>
              <a:t>Keys n is an odd multiple of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98976"/>
            <a:ext cx="7315200" cy="3539527"/>
          </a:xfrm>
        </p:spPr>
        <p:txBody>
          <a:bodyPr/>
          <a:lstStyle/>
          <a:p>
            <a:r>
              <a:rPr lang="en-US" sz="2400" dirty="0">
                <a:solidFill>
                  <a:schemeClr val="bg1"/>
                </a:solidFill>
              </a:rPr>
              <a:t>Number of keys known to be on one side of the median of the medians: ½[n - 1 – 2(n/5 – 1)] </a:t>
            </a:r>
          </a:p>
          <a:p>
            <a:r>
              <a:rPr lang="en-US" sz="2400" dirty="0">
                <a:solidFill>
                  <a:schemeClr val="bg1"/>
                </a:solidFill>
              </a:rPr>
              <a:t>Number of keys that could be on either side of the median of the medians: 2(n/5 – 1)</a:t>
            </a:r>
          </a:p>
          <a:p>
            <a:r>
              <a:rPr lang="en-US" sz="2400" dirty="0">
                <a:solidFill>
                  <a:schemeClr val="bg1"/>
                </a:solidFill>
              </a:rPr>
              <a:t>At most ½[n - 1 – 2(n/5 – 1)] + 2(n/5 – 1) = 7n/10 – 3/2 keys on one side of the median of the medians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040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69512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Worst-Case Time Complexity (Selection Using the Median)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86062"/>
            <a:ext cx="7315200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Basic operation: comparison of S[</a:t>
            </a:r>
            <a:r>
              <a:rPr lang="en-US" sz="2400" dirty="0" err="1">
                <a:solidFill>
                  <a:schemeClr val="bg1"/>
                </a:solidFill>
              </a:rPr>
              <a:t>i</a:t>
            </a:r>
            <a:r>
              <a:rPr lang="en-US" sz="2400" dirty="0">
                <a:solidFill>
                  <a:schemeClr val="bg1"/>
                </a:solidFill>
              </a:rPr>
              <a:t>] with </a:t>
            </a:r>
            <a:r>
              <a:rPr lang="en-US" sz="2400" dirty="0" err="1">
                <a:solidFill>
                  <a:schemeClr val="bg1"/>
                </a:solidFill>
              </a:rPr>
              <a:t>pivotitem</a:t>
            </a:r>
            <a:r>
              <a:rPr lang="en-US" sz="2400" dirty="0">
                <a:solidFill>
                  <a:schemeClr val="bg1"/>
                </a:solidFill>
              </a:rPr>
              <a:t> in partition2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Input size: n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Recurrence assumes n is an odd multiple of 5 (holds for n in general)</a:t>
            </a:r>
          </a:p>
          <a:p>
            <a:r>
              <a:rPr lang="en-US" sz="2400" dirty="0">
                <a:solidFill>
                  <a:schemeClr val="bg1"/>
                </a:solidFill>
              </a:rPr>
              <a:t>Time in function selection2 when called from selection 2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At most 7n/10 – 3/2 keys on one side of the </a:t>
            </a:r>
            <a:r>
              <a:rPr lang="en-US" sz="2400" dirty="0" err="1">
                <a:solidFill>
                  <a:schemeClr val="bg1"/>
                </a:solidFill>
              </a:rPr>
              <a:t>pivotpoint</a:t>
            </a:r>
            <a:r>
              <a:rPr lang="en-US" sz="2400" dirty="0">
                <a:solidFill>
                  <a:schemeClr val="bg1"/>
                </a:solidFill>
              </a:rPr>
              <a:t> (worst case number of keys in call)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8155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Worst-Case Time Complexity </a:t>
            </a:r>
            <a:br>
              <a:rPr lang="en-US" dirty="0"/>
            </a:br>
            <a:r>
              <a:rPr lang="en-US" dirty="0"/>
              <a:t>(Selection Using the Median)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96947"/>
            <a:ext cx="7315200" cy="3539527"/>
          </a:xfrm>
        </p:spPr>
        <p:txBody>
          <a:bodyPr/>
          <a:lstStyle/>
          <a:p>
            <a:r>
              <a:rPr lang="en-US" sz="2400" dirty="0">
                <a:solidFill>
                  <a:schemeClr val="bg1"/>
                </a:solidFill>
              </a:rPr>
              <a:t>Time in selection2 when called from partition2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Number of keys is n/5 (n/5 medians)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8431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879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Worst-Case Analysis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31633"/>
            <a:ext cx="7315200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Number of comparisons required to find medians: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 6 comparisons (see exercises)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n/5 groups of 5 =&gt; total number of comparisons 6n/5</a:t>
            </a:r>
          </a:p>
          <a:p>
            <a:r>
              <a:rPr lang="en-US" sz="2400" dirty="0">
                <a:solidFill>
                  <a:schemeClr val="bg1"/>
                </a:solidFill>
              </a:rPr>
              <a:t>Number of comparisons required to partition the array =&gt; n</a:t>
            </a:r>
          </a:p>
          <a:p>
            <a:r>
              <a:rPr lang="en-US" sz="2400" dirty="0">
                <a:solidFill>
                  <a:schemeClr val="bg1"/>
                </a:solidFill>
              </a:rPr>
              <a:t>W(n) = W(7n/10 – 3/2) + W(n/5) + 6n/5 + n </a:t>
            </a:r>
          </a:p>
          <a:p>
            <a:r>
              <a:rPr lang="en-US" sz="2400" dirty="0">
                <a:solidFill>
                  <a:schemeClr val="bg1"/>
                </a:solidFill>
              </a:rPr>
              <a:t>W(n) ≈ W(7n/10) + W(n/5) + 11n/5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Recurrence does not indicate any obvious 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717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11333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Constructive Induction used to obtain Candidate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20747"/>
            <a:ext cx="7315200" cy="353952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Suspect W(n) is linear</a:t>
            </a:r>
          </a:p>
          <a:p>
            <a:r>
              <a:rPr lang="en-US" sz="2400" dirty="0">
                <a:solidFill>
                  <a:schemeClr val="bg1"/>
                </a:solidFill>
              </a:rPr>
              <a:t>Assume W(m) &lt;= cm for all m &lt; n and for some constant c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Recurrence implies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W(n) ≈ W(7n/10) + W(n/5) + 11n/5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&lt;=c(7n/5) + c(n/5) + 11n/5</a:t>
            </a:r>
          </a:p>
          <a:p>
            <a:r>
              <a:rPr lang="en-US" sz="2400" dirty="0">
                <a:solidFill>
                  <a:schemeClr val="bg1"/>
                </a:solidFill>
              </a:rPr>
              <a:t>To conclude W(n) &lt;= </a:t>
            </a:r>
            <a:r>
              <a:rPr lang="en-US" sz="2400" dirty="0" err="1">
                <a:solidFill>
                  <a:schemeClr val="bg1"/>
                </a:solidFill>
              </a:rPr>
              <a:t>cn</a:t>
            </a:r>
            <a:r>
              <a:rPr lang="en-US" sz="2400" dirty="0">
                <a:solidFill>
                  <a:schemeClr val="bg1"/>
                </a:solidFill>
              </a:rPr>
              <a:t> solve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&lt;=c(7n/5) + c(n/5) + 11n/5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22&lt;=c</a:t>
            </a:r>
          </a:p>
          <a:p>
            <a:r>
              <a:rPr lang="en-US" sz="2400" dirty="0">
                <a:solidFill>
                  <a:schemeClr val="bg1"/>
                </a:solidFill>
              </a:rPr>
              <a:t>W(n) </a:t>
            </a:r>
            <a:r>
              <a:rPr lang="en-US" sz="2400" dirty="0" err="1">
                <a:solidFill>
                  <a:schemeClr val="bg1"/>
                </a:solidFill>
              </a:rPr>
              <a:t>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θ</a:t>
            </a:r>
            <a:r>
              <a:rPr lang="en-US" sz="2400" dirty="0">
                <a:solidFill>
                  <a:schemeClr val="bg1"/>
                </a:solidFill>
              </a:rPr>
              <a:t>(n)</a:t>
            </a:r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36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164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58627"/>
            <a:ext cx="7315200" cy="670734"/>
          </a:xfrm>
        </p:spPr>
        <p:txBody>
          <a:bodyPr>
            <a:normAutofit fontScale="90000"/>
          </a:bodyPr>
          <a:lstStyle/>
          <a:p>
            <a:r>
              <a:rPr lang="en-US" dirty="0"/>
              <a:t>Binary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49218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Algorithm 2.1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W(n) = 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</a:t>
            </a:r>
            <a:r>
              <a:rPr lang="en-US" sz="2400" b="1" dirty="0" err="1">
                <a:solidFill>
                  <a:schemeClr val="bg1"/>
                </a:solidFill>
                <a:sym typeface="Symbol"/>
              </a:rPr>
              <a:t>lg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 n + 1</a:t>
            </a:r>
          </a:p>
          <a:p>
            <a:r>
              <a:rPr lang="en-US" sz="2400" dirty="0">
                <a:solidFill>
                  <a:schemeClr val="bg1"/>
                </a:solidFill>
                <a:sym typeface="Symbol"/>
              </a:rPr>
              <a:t>Establish binary search algorithm is optimal</a:t>
            </a:r>
          </a:p>
          <a:p>
            <a:r>
              <a:rPr lang="en-US" sz="2400" dirty="0">
                <a:solidFill>
                  <a:schemeClr val="bg1"/>
                </a:solidFill>
                <a:sym typeface="Symbol"/>
              </a:rPr>
              <a:t>Establish a lower bounds for searching only by comparison of keys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9A18E6-6F22-FD06-1C43-EC5E169EA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37940"/>
            <a:ext cx="7669587" cy="304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5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58626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Decision Tree Binary Search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88090"/>
            <a:ext cx="7315200" cy="4103135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Every algorithm that searches for key x in an array of n keys has a </a:t>
            </a:r>
            <a:r>
              <a:rPr lang="en-US" sz="3200" b="1" dirty="0">
                <a:solidFill>
                  <a:schemeClr val="bg1"/>
                </a:solidFill>
              </a:rPr>
              <a:t>corresponding pruned, valid decision tree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Leaf represents a point where algorithm stops and reports an </a:t>
            </a:r>
            <a:r>
              <a:rPr lang="en-US" sz="2400" b="1" dirty="0">
                <a:solidFill>
                  <a:schemeClr val="bg1"/>
                </a:solidFill>
              </a:rPr>
              <a:t>index of x </a:t>
            </a:r>
            <a:r>
              <a:rPr lang="en-US" sz="2400" dirty="0">
                <a:solidFill>
                  <a:schemeClr val="bg1"/>
                </a:solidFill>
              </a:rPr>
              <a:t>or </a:t>
            </a:r>
            <a:r>
              <a:rPr lang="en-US" sz="2400" b="1" dirty="0">
                <a:solidFill>
                  <a:schemeClr val="bg1"/>
                </a:solidFill>
              </a:rPr>
              <a:t>failure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Every internal node represents a comparison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Valid</a:t>
            </a:r>
            <a:r>
              <a:rPr lang="en-US" sz="2400" dirty="0">
                <a:solidFill>
                  <a:schemeClr val="bg1"/>
                </a:solidFill>
              </a:rPr>
              <a:t> if for each possible outcome, there is a path from the root to a leaf reporting that outcome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Pruned</a:t>
            </a:r>
            <a:r>
              <a:rPr lang="en-US" sz="2400" dirty="0">
                <a:solidFill>
                  <a:schemeClr val="bg1"/>
                </a:solidFill>
              </a:rPr>
              <a:t> if every leaf is </a:t>
            </a:r>
            <a:r>
              <a:rPr lang="en-US" sz="2800" dirty="0">
                <a:solidFill>
                  <a:schemeClr val="bg1"/>
                </a:solidFill>
              </a:rPr>
              <a:t>reachable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557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00447"/>
            <a:ext cx="7315200" cy="1154097"/>
          </a:xfrm>
        </p:spPr>
        <p:txBody>
          <a:bodyPr/>
          <a:lstStyle/>
          <a:p>
            <a:r>
              <a:rPr lang="en-US" dirty="0"/>
              <a:t>Pruned, valid Decision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68348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 different results: </a:t>
            </a:r>
            <a:r>
              <a:rPr lang="en-US" sz="2400" b="1" dirty="0">
                <a:solidFill>
                  <a:schemeClr val="bg1"/>
                </a:solidFill>
              </a:rPr>
              <a:t>&gt;, =, &lt;</a:t>
            </a:r>
          </a:p>
          <a:p>
            <a:r>
              <a:rPr lang="en-US" sz="2400" dirty="0">
                <a:solidFill>
                  <a:schemeClr val="bg1"/>
                </a:solidFill>
              </a:rPr>
              <a:t>Decision node can have at most three children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Equality </a:t>
            </a:r>
            <a:r>
              <a:rPr lang="en-US" sz="2400" dirty="0">
                <a:solidFill>
                  <a:schemeClr val="bg1"/>
                </a:solidFill>
              </a:rPr>
              <a:t>is a leaf returning index</a:t>
            </a:r>
          </a:p>
          <a:p>
            <a:r>
              <a:rPr lang="en-US" sz="2400" dirty="0">
                <a:solidFill>
                  <a:schemeClr val="bg1"/>
                </a:solidFill>
              </a:rPr>
              <a:t>At most 2 children can be comparison nodes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Therefore, # comparisons is a </a:t>
            </a:r>
            <a:r>
              <a:rPr lang="en-US" sz="2400" b="1" dirty="0">
                <a:solidFill>
                  <a:schemeClr val="bg1"/>
                </a:solidFill>
              </a:rPr>
              <a:t>binary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343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00447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/>
              <a:t>Establish a lower bound on the number of comparisons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90119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Every node reachable: </a:t>
            </a:r>
            <a:r>
              <a:rPr lang="en-US" sz="2400" b="1" dirty="0">
                <a:solidFill>
                  <a:schemeClr val="bg1"/>
                </a:solidFill>
              </a:rPr>
              <a:t>worst case comparison nodes on longest path</a:t>
            </a:r>
          </a:p>
          <a:p>
            <a:r>
              <a:rPr lang="en-US" sz="2400" dirty="0">
                <a:solidFill>
                  <a:schemeClr val="bg1"/>
                </a:solidFill>
              </a:rPr>
              <a:t>Number of nodes on the longest path from the root to a leaf in the binary tree consisting of comparison of nodes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Number of comparisons </a:t>
            </a:r>
            <a:r>
              <a:rPr lang="en-US" sz="2400" dirty="0">
                <a:solidFill>
                  <a:schemeClr val="bg1"/>
                </a:solidFill>
              </a:rPr>
              <a:t>is the </a:t>
            </a:r>
            <a:r>
              <a:rPr lang="en-US" sz="2400" b="1" dirty="0">
                <a:solidFill>
                  <a:schemeClr val="bg1"/>
                </a:solidFill>
              </a:rPr>
              <a:t>depth+1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681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7741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Lemma 8.1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88090"/>
            <a:ext cx="7315200" cy="353952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Establish a lower bound on the depth of the binary tree consisting of comparison nodes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If n is the number of nodes in a binary tree </a:t>
            </a:r>
          </a:p>
          <a:p>
            <a:pPr marL="4572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and d is the depth: </a:t>
            </a:r>
          </a:p>
          <a:p>
            <a:pPr marL="320040" lvl="1" indent="0"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d &gt;= 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</a:t>
            </a:r>
            <a:r>
              <a:rPr lang="en-US" sz="2400" b="1" dirty="0" err="1">
                <a:solidFill>
                  <a:schemeClr val="bg1"/>
                </a:solidFill>
                <a:sym typeface="Symbol"/>
              </a:rPr>
              <a:t>lg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 n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146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6397"/>
            <a:ext cx="7315200" cy="1154097"/>
          </a:xfrm>
        </p:spPr>
        <p:txBody>
          <a:bodyPr/>
          <a:lstStyle/>
          <a:p>
            <a:r>
              <a:rPr lang="en-US" dirty="0"/>
              <a:t>Proof Lemma 8.1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90118"/>
            <a:ext cx="7315200" cy="488690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At most one root, At most 2 nodes with depth 1, At most 2</a:t>
            </a:r>
            <a:r>
              <a:rPr lang="en-US" sz="2400" baseline="30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 nodes with depth 2, . . . , At most 2</a:t>
            </a:r>
            <a:r>
              <a:rPr lang="en-US" sz="2400" baseline="30000" dirty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 nodes with depth d</a:t>
            </a:r>
          </a:p>
          <a:p>
            <a:r>
              <a:rPr lang="en-US" sz="2400" dirty="0">
                <a:solidFill>
                  <a:schemeClr val="bg1"/>
                </a:solidFill>
              </a:rPr>
              <a:t>n &lt;= 1 + 2 + 2</a:t>
            </a:r>
            <a:r>
              <a:rPr lang="en-US" sz="2400" baseline="30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 + . . . + 2</a:t>
            </a:r>
            <a:r>
              <a:rPr lang="en-US" sz="2400" baseline="30000" dirty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en-US" sz="2400" dirty="0">
                <a:solidFill>
                  <a:schemeClr val="bg1"/>
                </a:solidFill>
              </a:rPr>
              <a:t>A3:</a:t>
            </a:r>
          </a:p>
          <a:p>
            <a:pPr marL="320040" lvl="1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=&gt; n &lt;= 2</a:t>
            </a:r>
            <a:r>
              <a:rPr lang="en-US" sz="2400" baseline="30000" dirty="0">
                <a:solidFill>
                  <a:schemeClr val="bg1"/>
                </a:solidFill>
              </a:rPr>
              <a:t>d+1</a:t>
            </a:r>
            <a:r>
              <a:rPr lang="en-US" sz="2400" dirty="0">
                <a:solidFill>
                  <a:schemeClr val="bg1"/>
                </a:solidFill>
              </a:rPr>
              <a:t>  - 1</a:t>
            </a:r>
          </a:p>
          <a:p>
            <a:pPr marL="320040" lvl="1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=&gt; n&lt; 2</a:t>
            </a:r>
            <a:r>
              <a:rPr lang="en-US" sz="2400" baseline="30000" dirty="0">
                <a:solidFill>
                  <a:schemeClr val="bg1"/>
                </a:solidFill>
              </a:rPr>
              <a:t>d+1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en-US" sz="2400" dirty="0">
                <a:solidFill>
                  <a:schemeClr val="bg1"/>
                </a:solidFill>
              </a:rPr>
              <a:t>Take </a:t>
            </a:r>
            <a:r>
              <a:rPr lang="en-US" sz="2400" dirty="0" err="1">
                <a:solidFill>
                  <a:schemeClr val="bg1"/>
                </a:solidFill>
              </a:rPr>
              <a:t>lg</a:t>
            </a:r>
            <a:r>
              <a:rPr lang="en-US" sz="2400" dirty="0">
                <a:solidFill>
                  <a:schemeClr val="bg1"/>
                </a:solidFill>
              </a:rPr>
              <a:t> of both sides</a:t>
            </a:r>
          </a:p>
          <a:p>
            <a:pPr marL="320040" lvl="1" indent="0">
              <a:buNone/>
            </a:pPr>
            <a:r>
              <a:rPr lang="en-US" sz="2200" dirty="0" err="1">
                <a:solidFill>
                  <a:schemeClr val="bg1"/>
                </a:solidFill>
              </a:rPr>
              <a:t>lg</a:t>
            </a:r>
            <a:r>
              <a:rPr lang="en-US" sz="2200" dirty="0">
                <a:solidFill>
                  <a:schemeClr val="bg1"/>
                </a:solidFill>
              </a:rPr>
              <a:t> n &lt; </a:t>
            </a:r>
            <a:r>
              <a:rPr lang="en-US" sz="2200" dirty="0" err="1">
                <a:solidFill>
                  <a:schemeClr val="bg1"/>
                </a:solidFill>
              </a:rPr>
              <a:t>lg</a:t>
            </a:r>
            <a:r>
              <a:rPr lang="en-US" sz="2200" dirty="0">
                <a:solidFill>
                  <a:schemeClr val="bg1"/>
                </a:solidFill>
              </a:rPr>
              <a:t> 2</a:t>
            </a:r>
            <a:r>
              <a:rPr lang="en-US" sz="2200" baseline="30000" dirty="0">
                <a:solidFill>
                  <a:schemeClr val="bg1"/>
                </a:solidFill>
              </a:rPr>
              <a:t>d+1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</a:p>
          <a:p>
            <a:pPr marL="320040" lvl="1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=&gt;</a:t>
            </a:r>
            <a:r>
              <a:rPr lang="en-US" sz="2200" dirty="0" err="1">
                <a:solidFill>
                  <a:schemeClr val="bg1"/>
                </a:solidFill>
              </a:rPr>
              <a:t>lg</a:t>
            </a:r>
            <a:r>
              <a:rPr lang="en-US" sz="2200" dirty="0">
                <a:solidFill>
                  <a:schemeClr val="bg1"/>
                </a:solidFill>
              </a:rPr>
              <a:t> n &lt; (d+1)</a:t>
            </a:r>
            <a:r>
              <a:rPr lang="en-US" sz="2200" dirty="0" err="1">
                <a:solidFill>
                  <a:schemeClr val="bg1"/>
                </a:solidFill>
              </a:rPr>
              <a:t>lg</a:t>
            </a:r>
            <a:r>
              <a:rPr lang="en-US" sz="2200" dirty="0">
                <a:solidFill>
                  <a:schemeClr val="bg1"/>
                </a:solidFill>
              </a:rPr>
              <a:t> 2 = d+1</a:t>
            </a:r>
          </a:p>
          <a:p>
            <a:pPr marL="320040" lvl="1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=&gt; 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</a:t>
            </a:r>
            <a:r>
              <a:rPr lang="en-US" sz="2400" b="1" dirty="0" err="1">
                <a:solidFill>
                  <a:schemeClr val="bg1"/>
                </a:solidFill>
                <a:sym typeface="Symbol"/>
              </a:rPr>
              <a:t>lg</a:t>
            </a:r>
            <a:r>
              <a:rPr lang="en-US" sz="2400" b="1" dirty="0">
                <a:solidFill>
                  <a:schemeClr val="bg1"/>
                </a:solidFill>
                <a:sym typeface="Symbol"/>
              </a:rPr>
              <a:t> n</a:t>
            </a:r>
            <a:r>
              <a:rPr lang="en-US" sz="2400" b="1" dirty="0">
                <a:solidFill>
                  <a:schemeClr val="bg1"/>
                </a:solidFill>
              </a:rPr>
              <a:t> &lt;= d</a:t>
            </a:r>
          </a:p>
          <a:p>
            <a:endParaRPr lang="en-US" dirty="0"/>
          </a:p>
          <a:p>
            <a:pPr marL="4572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C787FC-38F7-BE75-3986-21083ACC7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18" y="3682365"/>
            <a:ext cx="4790241" cy="80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834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399</TotalTime>
  <Words>2894</Words>
  <Application>Microsoft Office PowerPoint</Application>
  <PresentationFormat>On-screen Show (4:3)</PresentationFormat>
  <Paragraphs>296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Wingdings</vt:lpstr>
      <vt:lpstr>Perspective</vt:lpstr>
      <vt:lpstr>More Computational  Complexity:  The Searching  Problem</vt:lpstr>
      <vt:lpstr>Objectives</vt:lpstr>
      <vt:lpstr>Objectives</vt:lpstr>
      <vt:lpstr>Binary Search</vt:lpstr>
      <vt:lpstr>Decision Tree Binary Search </vt:lpstr>
      <vt:lpstr>Pruned, valid Decision Tree</vt:lpstr>
      <vt:lpstr>Establish a lower bound on the number of comparisons</vt:lpstr>
      <vt:lpstr>Lemma 8.1</vt:lpstr>
      <vt:lpstr>Proof Lemma 8.1</vt:lpstr>
      <vt:lpstr>Lemma 8.2</vt:lpstr>
      <vt:lpstr>Steps of Proof by Contradiction</vt:lpstr>
      <vt:lpstr>Theorem 8.1</vt:lpstr>
      <vt:lpstr>Proof Theorem 8.1</vt:lpstr>
      <vt:lpstr>Interpolation Search</vt:lpstr>
      <vt:lpstr>Interpolation Search</vt:lpstr>
      <vt:lpstr>Volatility of data</vt:lpstr>
      <vt:lpstr>Binary Search Tree</vt:lpstr>
      <vt:lpstr>In-order traversal</vt:lpstr>
      <vt:lpstr>Theorem 8.3</vt:lpstr>
      <vt:lpstr>Selection Problem</vt:lpstr>
      <vt:lpstr>Find the smallest and largest key</vt:lpstr>
      <vt:lpstr>Find the smallest and largest key</vt:lpstr>
      <vt:lpstr>Find the smallest and largest key</vt:lpstr>
      <vt:lpstr>Find smallest and largest keys  by pairing keys</vt:lpstr>
      <vt:lpstr>PowerPoint Presentation</vt:lpstr>
      <vt:lpstr>Theorem 8.8</vt:lpstr>
      <vt:lpstr>Algorithm 8.5</vt:lpstr>
      <vt:lpstr>Algorithm 8.5</vt:lpstr>
      <vt:lpstr>Pivotpoint</vt:lpstr>
      <vt:lpstr>Assume n is an odd multiple of 5</vt:lpstr>
      <vt:lpstr>Figure 8.12</vt:lpstr>
      <vt:lpstr>Keys n is an odd multiple of 5</vt:lpstr>
      <vt:lpstr>Worst-Case Time Complexity (Selection Using the Median)</vt:lpstr>
      <vt:lpstr>Worst-Case Time Complexity  (Selection Using the Median)</vt:lpstr>
      <vt:lpstr>Worst-Case Analysis Continued</vt:lpstr>
      <vt:lpstr>Constructive Induction used to obtain Candidate Solution</vt:lpstr>
    </vt:vector>
  </TitlesOfParts>
  <Company>Wilkes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More Computational Complexity: The Searching Problem</dc:title>
  <dc:creator>Barbara Bracken</dc:creator>
  <cp:lastModifiedBy>Silvester Czanner</cp:lastModifiedBy>
  <cp:revision>30</cp:revision>
  <dcterms:created xsi:type="dcterms:W3CDTF">2014-01-02T21:42:06Z</dcterms:created>
  <dcterms:modified xsi:type="dcterms:W3CDTF">2023-11-19T18:05:38Z</dcterms:modified>
</cp:coreProperties>
</file>

<file path=docProps/thumbnail.jpeg>
</file>